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6" r:id="rId4"/>
    <p:sldId id="265" r:id="rId5"/>
    <p:sldId id="257" r:id="rId6"/>
    <p:sldId id="267" r:id="rId7"/>
    <p:sldId id="259" r:id="rId8"/>
    <p:sldId id="263" r:id="rId9"/>
    <p:sldId id="269" r:id="rId10"/>
    <p:sldId id="260" r:id="rId11"/>
    <p:sldId id="270" r:id="rId12"/>
    <p:sldId id="261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>
        <p:scale>
          <a:sx n="72" d="100"/>
          <a:sy n="72" d="100"/>
        </p:scale>
        <p:origin x="6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1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50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76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0684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983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769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350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511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570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18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3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14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57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88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734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37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48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DE7C074-6828-4A66-BD40-44B8EB3C2030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24E29-9E6F-435C-850D-94F7EC1F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2916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hrma.org/economic-impact" TargetMode="External"/><Relationship Id="rId3" Type="http://schemas.openxmlformats.org/officeDocument/2006/relationships/hyperlink" Target="http://www.nature.com/nature/journal/v496/n7446/full/nature12051.html" TargetMode="External"/><Relationship Id="rId7" Type="http://schemas.openxmlformats.org/officeDocument/2006/relationships/hyperlink" Target="http://www.ncbi.nlm.nih.gov/pmc/articles/PMC1312247/" TargetMode="External"/><Relationship Id="rId2" Type="http://schemas.openxmlformats.org/officeDocument/2006/relationships/hyperlink" Target="http://www.wisegeek.com/what-are-recombinant-bacteria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ciencedaily.com/releases/2007/10/071011164809.htm" TargetMode="External"/><Relationship Id="rId5" Type="http://schemas.openxmlformats.org/officeDocument/2006/relationships/hyperlink" Target="https://www.sciencedaily.com/terms/biopharmaceutical.htm" TargetMode="External"/><Relationship Id="rId4" Type="http://schemas.openxmlformats.org/officeDocument/2006/relationships/hyperlink" Target="http://www.diabetesforecast.org/2013/jul/making-insulin.html?referrer=https://www.google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80491"/>
            <a:ext cx="9144000" cy="1329471"/>
          </a:xfrm>
        </p:spPr>
        <p:txBody>
          <a:bodyPr/>
          <a:lstStyle/>
          <a:p>
            <a:r>
              <a:rPr lang="en-US" dirty="0"/>
              <a:t>Biopharmaceuticals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Eric Chung and Michael from </a:t>
            </a:r>
            <a:r>
              <a:rPr lang="en-US" dirty="0" err="1"/>
              <a:t>kansas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9971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Ethical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1" y="1853248"/>
            <a:ext cx="8946541" cy="4195481"/>
          </a:xfrm>
        </p:spPr>
        <p:txBody>
          <a:bodyPr>
            <a:normAutofit/>
          </a:bodyPr>
          <a:lstStyle/>
          <a:p>
            <a:r>
              <a:rPr lang="en-US" sz="3600" dirty="0"/>
              <a:t>Health hazard concerns</a:t>
            </a:r>
          </a:p>
          <a:p>
            <a:r>
              <a:rPr lang="en-US" sz="3600" dirty="0"/>
              <a:t>Natural concerns</a:t>
            </a:r>
          </a:p>
          <a:p>
            <a:r>
              <a:rPr lang="en-US" sz="3600" dirty="0"/>
              <a:t>Political concerns</a:t>
            </a:r>
          </a:p>
        </p:txBody>
      </p:sp>
    </p:spTree>
    <p:extLst>
      <p:ext uri="{BB962C8B-B14F-4D97-AF65-F5344CB8AC3E}">
        <p14:creationId xmlns:p14="http://schemas.microsoft.com/office/powerpoint/2010/main" val="757148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Economical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biopharmaceutical sector invests more than six times the average for all manufacturing industries.</a:t>
            </a:r>
          </a:p>
          <a:p>
            <a:r>
              <a:rPr lang="en-US" sz="2400" dirty="0"/>
              <a:t>Employs 854,000 workers and supports 3.4 million jobs in the U.S.</a:t>
            </a:r>
          </a:p>
          <a:p>
            <a:r>
              <a:rPr lang="en-US" sz="2400" dirty="0"/>
              <a:t>The economical Output of the biopharmaceutical industry totaled to 1.2 trillion dollars in the U.S. as of 2014</a:t>
            </a:r>
          </a:p>
        </p:txBody>
      </p:sp>
      <p:pic>
        <p:nvPicPr>
          <p:cNvPr id="7170" name="Picture 2" descr="http://cdn2.hubspot.net/hub/464546/hubfs/member_co_R_and_D_compared_to_others.jpg?t=1463406452541&amp;width=5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801" y="4590262"/>
            <a:ext cx="3647799" cy="226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Li-Anne Dias medical syringe art illustration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583" y="4560618"/>
            <a:ext cx="4389921" cy="219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942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of Biopharmaceuticals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Makes medicine cheaper</a:t>
            </a:r>
          </a:p>
          <a:p>
            <a:r>
              <a:rPr lang="en-US" sz="3600" dirty="0"/>
              <a:t>Makes more quantity of medicine</a:t>
            </a:r>
          </a:p>
          <a:p>
            <a:r>
              <a:rPr lang="en-US" sz="3600" dirty="0"/>
              <a:t>Makes the medicine more available</a:t>
            </a:r>
          </a:p>
          <a:p>
            <a:r>
              <a:rPr lang="en-US" sz="3600" dirty="0"/>
              <a:t>Creates Jobs</a:t>
            </a:r>
          </a:p>
          <a:p>
            <a:r>
              <a:rPr lang="en-US" sz="3600"/>
              <a:t>Saves Lives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20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>
                <a:hlinkClick r:id="rId2"/>
              </a:rPr>
              <a:t>http://www.wisegeek.com/what-are-recombinant-bacteria.htm</a:t>
            </a:r>
            <a:endParaRPr lang="en-US" sz="1600" dirty="0"/>
          </a:p>
          <a:p>
            <a:r>
              <a:rPr lang="en-US" sz="1600" dirty="0">
                <a:hlinkClick r:id="rId3"/>
              </a:rPr>
              <a:t>http://www.nature.com/nature/journal/v496/n7446/full/nature12051.html</a:t>
            </a:r>
            <a:endParaRPr lang="en-US" sz="1600" dirty="0"/>
          </a:p>
          <a:p>
            <a:r>
              <a:rPr lang="en-US" sz="1600" dirty="0">
                <a:hlinkClick r:id="rId4"/>
              </a:rPr>
              <a:t>http://www.diabetesforecast.org/2013/jul/making-insulin.html?referrer=https://www.google.com/</a:t>
            </a:r>
            <a:endParaRPr lang="en-US" sz="1600" dirty="0"/>
          </a:p>
          <a:p>
            <a:r>
              <a:rPr lang="en-US" sz="1600" dirty="0">
                <a:hlinkClick r:id="rId5"/>
              </a:rPr>
              <a:t>https://www.sciencedaily.com/terms/biopharmaceutical.htm</a:t>
            </a:r>
            <a:endParaRPr lang="en-US" sz="1600" dirty="0"/>
          </a:p>
          <a:p>
            <a:r>
              <a:rPr lang="en-US" sz="1600" dirty="0">
                <a:hlinkClick r:id="rId6"/>
              </a:rPr>
              <a:t>https://www.sciencedaily.com/releases/2007/10/071011164809.htm</a:t>
            </a:r>
            <a:endParaRPr lang="en-US" sz="1600" dirty="0"/>
          </a:p>
          <a:p>
            <a:r>
              <a:rPr lang="en-US" sz="1600" dirty="0">
                <a:hlinkClick r:id="rId7"/>
              </a:rPr>
              <a:t>http://www.ncbi.nlm.nih.gov/pmc/articles/PMC1312247/</a:t>
            </a:r>
            <a:endParaRPr lang="en-US" sz="1600" dirty="0"/>
          </a:p>
          <a:p>
            <a:r>
              <a:rPr lang="en-US" sz="1600" dirty="0">
                <a:hlinkClick r:id="rId8"/>
              </a:rPr>
              <a:t>http://www.phrma.org/economic-impact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90758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Biopharmaceuticals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6386059" cy="4195481"/>
          </a:xfrm>
        </p:spPr>
        <p:txBody>
          <a:bodyPr>
            <a:normAutofit/>
          </a:bodyPr>
          <a:lstStyle/>
          <a:p>
            <a:r>
              <a:rPr lang="en-US" sz="3600" dirty="0"/>
              <a:t>Can be mass produced through the use of genetic engineering</a:t>
            </a:r>
          </a:p>
          <a:p>
            <a:r>
              <a:rPr lang="en-US" sz="3600" dirty="0"/>
              <a:t>Several types of biopharmaceutical</a:t>
            </a:r>
          </a:p>
          <a:p>
            <a:r>
              <a:rPr lang="en-US" sz="3600" dirty="0"/>
              <a:t>These are: Proteins &amp; Nucleic acids</a:t>
            </a:r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1371" y="2052918"/>
            <a:ext cx="4911725" cy="3582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125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 of Biopharmaceuticals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Extracted from living systems</a:t>
            </a:r>
          </a:p>
          <a:p>
            <a:r>
              <a:rPr lang="en-US" sz="3200" dirty="0"/>
              <a:t>Produced by Recombinant DNA</a:t>
            </a:r>
          </a:p>
          <a:p>
            <a:r>
              <a:rPr lang="en-US" sz="3200" dirty="0"/>
              <a:t>Vaccines – tissue cultures</a:t>
            </a:r>
          </a:p>
          <a:p>
            <a:r>
              <a:rPr lang="en-US" sz="3200" dirty="0"/>
              <a:t>Gene Therapy</a:t>
            </a:r>
          </a:p>
          <a:p>
            <a:endParaRPr lang="en-US" dirty="0"/>
          </a:p>
        </p:txBody>
      </p:sp>
      <p:pic>
        <p:nvPicPr>
          <p:cNvPr id="2050" name="Picture 2" descr="http://www.biotech2013.ch/userfiles/File/13068_Sartorius-Hintergr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587" y="3294736"/>
            <a:ext cx="3895921" cy="259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614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Recombinant Bacteria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Recombinant Bacteria are bacteria that have undergone genetic engineering</a:t>
            </a:r>
          </a:p>
          <a:p>
            <a:r>
              <a:rPr lang="en-US" sz="2800" dirty="0"/>
              <a:t>Used for large scale biosynthesis of biopharmaceuticals</a:t>
            </a:r>
          </a:p>
          <a:p>
            <a:r>
              <a:rPr lang="en-US" sz="2800" dirty="0"/>
              <a:t>Created through Molecular Cloning and Polymerase Chain Reaction (PCR)</a:t>
            </a:r>
          </a:p>
        </p:txBody>
      </p:sp>
      <p:pic>
        <p:nvPicPr>
          <p:cNvPr id="5122" name="Picture 2" descr="bacteri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8272" y="4571999"/>
            <a:ext cx="304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063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Insulin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6182859" cy="4195481"/>
          </a:xfrm>
        </p:spPr>
        <p:txBody>
          <a:bodyPr/>
          <a:lstStyle/>
          <a:p>
            <a:r>
              <a:rPr lang="en-US" sz="2800" dirty="0"/>
              <a:t>Insulin is a protein produced by the pancreas in response to increased levels of glucose</a:t>
            </a:r>
          </a:p>
          <a:p>
            <a:r>
              <a:rPr lang="en-US" sz="2800" dirty="0"/>
              <a:t>Type I Diabetes – pancreas fails to produce insulin</a:t>
            </a:r>
          </a:p>
          <a:p>
            <a:r>
              <a:rPr lang="en-US" sz="2800" dirty="0"/>
              <a:t>One of the first biopharmaceuticals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0797" y="2781650"/>
            <a:ext cx="3801427" cy="398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93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dehow.com/images/hpm_0000_0007_0_img00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880" y="503787"/>
            <a:ext cx="6459074" cy="5440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232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Artemisinin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673733" cy="4449482"/>
          </a:xfrm>
        </p:spPr>
        <p:txBody>
          <a:bodyPr/>
          <a:lstStyle/>
          <a:p>
            <a:r>
              <a:rPr lang="en-US" sz="3600" dirty="0"/>
              <a:t>A drug made to treat malaria</a:t>
            </a:r>
          </a:p>
          <a:p>
            <a:r>
              <a:rPr lang="en-US" sz="3600" dirty="0"/>
              <a:t>Obtained by the plant Artemisia </a:t>
            </a:r>
            <a:r>
              <a:rPr lang="en-US" sz="3600" dirty="0" err="1"/>
              <a:t>Annua</a:t>
            </a:r>
            <a:endParaRPr lang="en-US" sz="3600" dirty="0"/>
          </a:p>
          <a:p>
            <a:r>
              <a:rPr lang="en-US" sz="3600" dirty="0"/>
              <a:t>One of the first successful Biopharmaceuticals</a:t>
            </a:r>
          </a:p>
          <a:p>
            <a:endParaRPr lang="en-US" dirty="0"/>
          </a:p>
        </p:txBody>
      </p:sp>
      <p:pic>
        <p:nvPicPr>
          <p:cNvPr id="6146" name="Picture 2" descr="https://upload.wikimedia.org/wikipedia/commons/thumb/f/fb/Artemisinin.svg/220px-Artemisini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462" y="119342"/>
            <a:ext cx="2095500" cy="193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462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jscimedcentral.com/Cell/images/cell-1-1002-g00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880"/>
            <a:ext cx="5513705" cy="299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ature.com/nrmicro/journal/v12/n5/images_article/nrmicro3240-f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705" y="535880"/>
            <a:ext cx="6678295" cy="632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763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Cytochrome P450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Responsible for 75% of Human metabolism</a:t>
            </a:r>
          </a:p>
          <a:p>
            <a:r>
              <a:rPr lang="en-US" dirty="0"/>
              <a:t>Metabolizes drugs, hormones, and vitamin D</a:t>
            </a:r>
          </a:p>
          <a:p>
            <a:r>
              <a:rPr lang="en-US" dirty="0"/>
              <a:t>CYP450 is involved in a wide range of biosynthetic reactions in plants</a:t>
            </a:r>
          </a:p>
          <a:p>
            <a:r>
              <a:rPr lang="en-US" dirty="0"/>
              <a:t>Found in every form of life</a:t>
            </a:r>
          </a:p>
          <a:p>
            <a:endParaRPr lang="en-US" dirty="0"/>
          </a:p>
        </p:txBody>
      </p:sp>
      <p:pic>
        <p:nvPicPr>
          <p:cNvPr id="8194" name="Picture 2" descr="https://upload.wikimedia.org/wikipedia/commons/thumb/5/57/Protein_POR_PDB_1amo.png/250px-Protein_POR_PDB_1am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366" y="3794402"/>
            <a:ext cx="3220470" cy="265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6176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939</TotalTime>
  <Words>263</Words>
  <Application>Microsoft Office PowerPoint</Application>
  <PresentationFormat>Widescreen</PresentationFormat>
  <Paragraphs>54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Ion</vt:lpstr>
      <vt:lpstr>Biopharmaceuticals</vt:lpstr>
      <vt:lpstr>Biopharmaceuticals</vt:lpstr>
      <vt:lpstr>Classes of Biopharmaceuticals</vt:lpstr>
      <vt:lpstr>Recombinant Bacteria</vt:lpstr>
      <vt:lpstr>Insulin</vt:lpstr>
      <vt:lpstr>PowerPoint Presentation</vt:lpstr>
      <vt:lpstr>Artemisinin</vt:lpstr>
      <vt:lpstr>PowerPoint Presentation</vt:lpstr>
      <vt:lpstr>Cytochrome P450</vt:lpstr>
      <vt:lpstr>Ethical issues</vt:lpstr>
      <vt:lpstr>Economical Impact</vt:lpstr>
      <vt:lpstr>Pros of Biopharmaceuticals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Biopharmaceuticals</dc:title>
  <dc:creator>Mike Keleti</dc:creator>
  <cp:lastModifiedBy>Mike Keleti</cp:lastModifiedBy>
  <cp:revision>27</cp:revision>
  <dcterms:created xsi:type="dcterms:W3CDTF">2016-08-04T21:20:06Z</dcterms:created>
  <dcterms:modified xsi:type="dcterms:W3CDTF">2016-08-05T12:59:43Z</dcterms:modified>
</cp:coreProperties>
</file>